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8" r:id="rId3"/>
    <p:sldId id="281" r:id="rId4"/>
    <p:sldId id="282" r:id="rId5"/>
    <p:sldId id="283" r:id="rId6"/>
    <p:sldId id="284" r:id="rId7"/>
    <p:sldId id="314" r:id="rId8"/>
    <p:sldId id="328" r:id="rId9"/>
    <p:sldId id="315" r:id="rId10"/>
    <p:sldId id="316" r:id="rId11"/>
    <p:sldId id="285" r:id="rId12"/>
    <p:sldId id="286" r:id="rId13"/>
    <p:sldId id="287" r:id="rId14"/>
    <p:sldId id="317" r:id="rId15"/>
    <p:sldId id="288" r:id="rId16"/>
    <p:sldId id="289" r:id="rId17"/>
    <p:sldId id="319" r:id="rId18"/>
    <p:sldId id="320" r:id="rId19"/>
    <p:sldId id="322" r:id="rId20"/>
    <p:sldId id="324" r:id="rId21"/>
    <p:sldId id="323" r:id="rId22"/>
    <p:sldId id="290" r:id="rId23"/>
    <p:sldId id="321" r:id="rId24"/>
    <p:sldId id="307" r:id="rId25"/>
    <p:sldId id="303" r:id="rId26"/>
    <p:sldId id="304" r:id="rId27"/>
    <p:sldId id="305" r:id="rId28"/>
    <p:sldId id="306" r:id="rId29"/>
    <p:sldId id="308" r:id="rId30"/>
    <p:sldId id="325" r:id="rId31"/>
    <p:sldId id="326" r:id="rId32"/>
    <p:sldId id="329" r:id="rId33"/>
    <p:sldId id="330" r:id="rId34"/>
    <p:sldId id="332" r:id="rId35"/>
    <p:sldId id="292" r:id="rId36"/>
    <p:sldId id="31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9" r:id="rId46"/>
    <p:sldId id="301" r:id="rId47"/>
    <p:sldId id="310" r:id="rId48"/>
    <p:sldId id="311" r:id="rId49"/>
    <p:sldId id="327" r:id="rId50"/>
    <p:sldId id="302" r:id="rId51"/>
    <p:sldId id="313" r:id="rId52"/>
    <p:sldId id="27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6334"/>
    <a:srgbClr val="C26314"/>
    <a:srgbClr val="C65110"/>
    <a:srgbClr val="BA3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>
        <p:guide orient="horz" pos="2160"/>
        <p:guide pos="3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Seconds Elapsed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Sheet1!$C$4:$C$13</c:f>
              <c:numCache>
                <c:formatCode>General</c:formatCode>
                <c:ptCount val="10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  <c:pt idx="5">
                  <c:v>60000</c:v>
                </c:pt>
                <c:pt idx="6">
                  <c:v>70000</c:v>
                </c:pt>
                <c:pt idx="7">
                  <c:v>80000</c:v>
                </c:pt>
                <c:pt idx="8">
                  <c:v>90000</c:v>
                </c:pt>
                <c:pt idx="9">
                  <c:v>100000</c:v>
                </c:pt>
              </c:numCache>
            </c:numRef>
          </c:cat>
          <c:val>
            <c:numRef>
              <c:f>Sheet1!$D$4:$D$13</c:f>
              <c:numCache>
                <c:formatCode>General</c:formatCode>
                <c:ptCount val="10"/>
                <c:pt idx="0">
                  <c:v>5.5</c:v>
                </c:pt>
                <c:pt idx="1">
                  <c:v>22.6</c:v>
                </c:pt>
                <c:pt idx="2">
                  <c:v>51.1</c:v>
                </c:pt>
                <c:pt idx="3">
                  <c:v>93.7</c:v>
                </c:pt>
                <c:pt idx="4">
                  <c:v>144.19999999999999</c:v>
                </c:pt>
                <c:pt idx="5">
                  <c:v>203.8</c:v>
                </c:pt>
                <c:pt idx="6">
                  <c:v>281.3</c:v>
                </c:pt>
                <c:pt idx="7">
                  <c:v>366.5</c:v>
                </c:pt>
                <c:pt idx="8">
                  <c:v>462</c:v>
                </c:pt>
                <c:pt idx="9">
                  <c:v>568.79999999999995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C9-5641-ABB4-A24E18D4B1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3230864"/>
        <c:axId val="273232496"/>
      </c:lineChart>
      <c:catAx>
        <c:axId val="27323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232496"/>
        <c:crosses val="autoZero"/>
        <c:auto val="1"/>
        <c:lblAlgn val="ctr"/>
        <c:lblOffset val="100"/>
        <c:noMultiLvlLbl val="0"/>
      </c:catAx>
      <c:valAx>
        <c:axId val="273232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323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Sheet1!$F$17</c:f>
              <c:strCache>
                <c:ptCount val="1"/>
                <c:pt idx="0">
                  <c:v>Seconds Elapsed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Sheet1!$E$18:$E$27</c:f>
              <c:numCache>
                <c:formatCode>General</c:formatCode>
                <c:ptCount val="10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  <c:pt idx="5">
                  <c:v>60000</c:v>
                </c:pt>
                <c:pt idx="6">
                  <c:v>70000</c:v>
                </c:pt>
                <c:pt idx="7">
                  <c:v>80000</c:v>
                </c:pt>
                <c:pt idx="8">
                  <c:v>90000</c:v>
                </c:pt>
                <c:pt idx="9">
                  <c:v>100000</c:v>
                </c:pt>
              </c:numCache>
            </c:numRef>
          </c:cat>
          <c:val>
            <c:numRef>
              <c:f>Sheet1!$F$18:$F$27</c:f>
              <c:numCache>
                <c:formatCode>General</c:formatCode>
                <c:ptCount val="10"/>
                <c:pt idx="0">
                  <c:v>2.4E-2</c:v>
                </c:pt>
                <c:pt idx="1">
                  <c:v>5.8999999999999997E-2</c:v>
                </c:pt>
                <c:pt idx="2">
                  <c:v>6.6000000000000003E-2</c:v>
                </c:pt>
                <c:pt idx="3">
                  <c:v>8.2000000000000003E-2</c:v>
                </c:pt>
                <c:pt idx="4">
                  <c:v>0.112</c:v>
                </c:pt>
                <c:pt idx="5">
                  <c:v>0.123</c:v>
                </c:pt>
                <c:pt idx="6">
                  <c:v>0.157</c:v>
                </c:pt>
                <c:pt idx="7">
                  <c:v>0.17</c:v>
                </c:pt>
                <c:pt idx="8">
                  <c:v>0.19</c:v>
                </c:pt>
                <c:pt idx="9">
                  <c:v>0.21099999999999999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62-9A4E-B1CB-40DDF14F52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3598160"/>
        <c:axId val="296044800"/>
      </c:lineChart>
      <c:catAx>
        <c:axId val="23359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6044800"/>
        <c:crosses val="autoZero"/>
        <c:auto val="1"/>
        <c:lblAlgn val="ctr"/>
        <c:lblOffset val="100"/>
        <c:noMultiLvlLbl val="0"/>
      </c:catAx>
      <c:valAx>
        <c:axId val="29604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3598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69CC-849C-41E4-ABE8-6DC2DE376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6602C-4BA4-4DAE-B915-58E4DF946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492DC-8461-4836-9E21-524DCC85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C7D34-A0FD-4074-B078-B3BA7503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2DEB-DB21-407E-8413-111EE542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0F4BD-D618-46FE-A21E-4D01A7E8252A}"/>
              </a:ext>
            </a:extLst>
          </p:cNvPr>
          <p:cNvSpPr/>
          <p:nvPr userDrawn="1"/>
        </p:nvSpPr>
        <p:spPr>
          <a:xfrm>
            <a:off x="0" y="2000352"/>
            <a:ext cx="12192001" cy="40956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A8E738-65A4-408A-B7B1-B63AB06DB398}"/>
              </a:ext>
            </a:extLst>
          </p:cNvPr>
          <p:cNvGrpSpPr/>
          <p:nvPr userDrawn="1"/>
        </p:nvGrpSpPr>
        <p:grpSpPr>
          <a:xfrm>
            <a:off x="2650114" y="2314574"/>
            <a:ext cx="6891772" cy="3800475"/>
            <a:chOff x="705301" y="2052365"/>
            <a:chExt cx="5603844" cy="30902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917C65-B15F-44F1-B244-F15B84D4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" y="2052365"/>
              <a:ext cx="5603844" cy="30902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B851EE-FA6A-48C5-BC65-7F259D86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43" y="2298120"/>
              <a:ext cx="4484760" cy="247312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6577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DB23-F30D-4CC5-8411-7C44E06D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3A959-CC93-4F3C-8A3F-8E784D74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B013D-64E4-4C06-BFA8-F16F9F1D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A2ED4-C5D4-4EF7-9D54-03E2F423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CB409-BD9C-4D48-8465-FF82F459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F06454-F795-403D-9076-E42B98BD12A4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5B04B4-88E1-4325-AD07-B54AB6179D2A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223A44-F2B7-44CC-BDC7-16983D25995A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5462190-5DA2-476E-A460-8FD4B29BC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152774-1778-4CAB-BF76-26F46FF7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5145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57770-8BAD-4844-961C-A1622014A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6C07-159E-44FC-99AA-A00C2D1C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BECF2-A395-401A-81FE-39567DB2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C221-93CC-4CB3-8072-CF99F731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B178-2CD0-406F-8352-F427C777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800DB2-FCD1-4F4E-8982-9040BD5C83B1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7EE9BE-265B-403E-9148-E040253F2BED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F59F1F-CE37-45C2-814D-969418F30935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49F4CB4-5F23-4C71-9C19-48DBA8A4C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755F92A-2289-459F-9399-87883D40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01284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2522-E4AF-4110-82D8-00BB58DD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AC4F-7C3C-40D0-9D30-C3A0A655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BD227-04A8-4603-B3B3-17A54A80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252B-9A7B-455A-9C62-75D03789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0A3AC-E733-415D-9487-7BAF75BA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EA1FDA-A5E1-49F8-9CB7-D0B41296E005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1D0881-B55D-4210-9F2F-2C428AACDA8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EFD77D-7805-4576-9F40-A7E70B96B358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DBB4F94-A864-48D5-B145-2D484AE6E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4482EDC-4E6D-46C1-B948-D663712EC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4" y="2298122"/>
                <a:ext cx="4484758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76105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AB70-778D-4C38-AFFB-AA297DBC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E1E48-E90B-48CC-ADB4-7A4456D2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7637-4C97-4DFC-A029-AE50699E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CF88-A562-4F05-BECB-EEE320A1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FAFF-3B0C-4ED6-B0D8-84897483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BC5258-447E-4367-9DE8-EE70BF66D945}"/>
              </a:ext>
            </a:extLst>
          </p:cNvPr>
          <p:cNvSpPr/>
          <p:nvPr userDrawn="1"/>
        </p:nvSpPr>
        <p:spPr>
          <a:xfrm>
            <a:off x="0" y="2000352"/>
            <a:ext cx="12192001" cy="40956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8FF68E-82E2-473E-831A-1AB5C45D9B15}"/>
              </a:ext>
            </a:extLst>
          </p:cNvPr>
          <p:cNvGrpSpPr/>
          <p:nvPr userDrawn="1"/>
        </p:nvGrpSpPr>
        <p:grpSpPr>
          <a:xfrm>
            <a:off x="2650114" y="2314574"/>
            <a:ext cx="6891772" cy="3800475"/>
            <a:chOff x="705301" y="2052365"/>
            <a:chExt cx="5603844" cy="30902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C066DC-C313-4EE1-87F8-E03000A4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" y="2052365"/>
              <a:ext cx="5603844" cy="30902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3C7616-A17C-40B7-83FA-E7BDDF866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43" y="2298120"/>
              <a:ext cx="4484760" cy="247312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1566320-9AD8-453A-80ED-5CDD2FCE8FA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09649" y="1409700"/>
            <a:ext cx="10553699" cy="441146"/>
          </a:xfrm>
        </p:spPr>
        <p:txBody>
          <a:bodyPr/>
          <a:lstStyle/>
          <a:p>
            <a:pPr algn="l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9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EB98-C781-4ECC-A85F-ADEB22CA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3F44-0817-4D47-989B-721D72F13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A1D0E-578E-4031-BA4B-B614AE22E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F6AE-8C1E-4B79-B78C-3BB16F7B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300D3-FA5A-461B-A5C7-F45CE958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9474D-8B5E-4F79-9B4A-48B297C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9B8E6D-D02E-4A54-A6B0-1965B397A6C5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F744A-0CD9-4178-A01D-661C43A8E098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9EBDEB-98EC-4755-8D29-2FBDBFA22EF9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C1BC84-059B-4E4D-AA31-3A366D73E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47D49E1-132D-46C0-B89B-913B94744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17470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92CE-B015-44DA-95CE-CBE302B5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F506-A8DA-4C86-A544-3DE6F8A1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6EA68-0452-4A44-83DE-98684E391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6B579-AEBB-4D9C-89B7-D82862A51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2B7B2-FAE5-4B76-B45C-95B38E3E4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455E2-850C-4232-A524-4B1569D7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9CEFA-AF40-4C9F-9699-79E0572C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4AD01-BBEC-44DA-9E06-12EAC953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3E0F42-2B37-4972-9BC2-B16A65FF631A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2B1617-DF0C-4EC1-A665-1BC2B2EBFB96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A8F3E3-3343-4CFC-94EB-314B7C696D0A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117E61D-AC5F-4391-B1D4-7706FD966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B862DA2-B617-4735-A124-DF4CB0482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25561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66BF-9800-4D30-B1CB-5CFB6DA7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CC377-CE04-47B5-9E02-FE68E981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3F141-3B64-4A16-96AE-4666D326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FCD43-7B66-4352-98E0-D14124E3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79D422-689D-4E55-B5EA-8E5A5255EDC1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66F15-8002-456C-9577-6D49FC7D1CB7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EB3100-8839-4966-97EC-7CC0A918F0A8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1E8894-14C0-4F7E-968F-C73F27DD8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C439C5E-7129-4704-B381-0F3A86368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7105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92E29-7716-48FC-8C08-1853C6D8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6D73A-B50C-4071-9E97-EAB1330E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7809-C288-43E4-A5F6-A3206DD2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A8A79-A0DD-4B8A-9ADE-F846B2619FEE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67D514-198A-4178-A7AF-22CE24DC949B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20ED1C-80FC-4415-8C15-A2399DB33F27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D0BB832-B428-4EA3-9E0A-A3F87A175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3AED9E-4396-44BB-82AD-41C090D93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65194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E8D4-817F-48CD-B1EB-AFDB7E52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FE33-F70F-41E7-A3C6-8632C4D2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21AB8-60D2-4AEC-ACF0-929DAEFA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93258-5737-4D9D-8337-D1C4983D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ED91D-1D4A-47B1-80CE-59BAA331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6577-D9D0-4FEB-B1D2-85D38729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98B59B-18D3-491E-A498-9A92A04B7F9A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12025C-0679-4994-A16A-1E1F6E6109B8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B5FA30-F5B3-4ECC-B5B6-164939C712B7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D2184D-8269-4A62-BD60-69B6EDBE8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DC8774D-A03D-410F-90EB-F1D27AA7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55888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0CD0-D887-4BC2-A1F5-27592816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E5C1D-EA03-4237-886C-949CEE7AE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4E72B-5097-48C2-9CA5-9D1777F28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4D5C7-9D66-4C1E-A8BA-8FF532E5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8843-4054-4BFE-B199-4C84BAA4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156A9-14E7-4D12-9561-F9BD770B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C4504D-9DDC-487F-8038-5E2DCBEFB007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24382B-F502-455F-86E1-7B9398F0A9F7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1678F7-D339-4169-BCDF-F3135F40BBB0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9710856-EDD0-4DE8-9140-CEA037FFE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6D782CC-EE1D-4D92-B829-82F15B630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46379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D7DD8-4D23-454A-B933-0935B2DB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16DFF-F004-431E-AFC4-618987C4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F69B-4654-462F-B497-900A8AE5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9F18-586E-4B97-8EEA-25E99A190A89}" type="datetimeFigureOut">
              <a:rPr lang="en-US" smtClean="0"/>
              <a:t>9/28/19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2C0D-9C7F-412A-857B-84E528E59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B224E-E3E8-4709-954D-A19202370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0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carroll/" TargetMode="External"/><Relationship Id="rId2" Type="http://schemas.openxmlformats.org/officeDocument/2006/relationships/hyperlink" Target="https://www.linkedin.com/in/wes-carrol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WesCarrollTech" TargetMode="External"/><Relationship Id="rId4" Type="http://schemas.openxmlformats.org/officeDocument/2006/relationships/hyperlink" Target="mailto:wcarroll@oceanbeachlife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shellexplained.com/2018-10-15-Powershell-arrays-Everything-you-wanted-to-know/" TargetMode="External"/><Relationship Id="rId2" Type="http://schemas.openxmlformats.org/officeDocument/2006/relationships/hyperlink" Target="https://docs.microsoft.com/en-us/powershell/module/microsoft.powershell.core/about/about_arrays?view=powershell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exx32/PSKoans" TargetMode="External"/><Relationship Id="rId5" Type="http://schemas.openxmlformats.org/officeDocument/2006/relationships/hyperlink" Target="https://www.manning.com/books/learn-windows-powershell-in-a-month-of-lunches-third-edition" TargetMode="External"/><Relationship Id="rId4" Type="http://schemas.openxmlformats.org/officeDocument/2006/relationships/hyperlink" Target="https://ss64.com/ps/syntax-array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BC37A6-A9E2-430F-B464-546F39511A47}"/>
              </a:ext>
            </a:extLst>
          </p:cNvPr>
          <p:cNvSpPr/>
          <p:nvPr/>
        </p:nvSpPr>
        <p:spPr>
          <a:xfrm>
            <a:off x="0" y="2000352"/>
            <a:ext cx="12192001" cy="40956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6F31B2-E486-4766-BC02-00A2EC939551}"/>
              </a:ext>
            </a:extLst>
          </p:cNvPr>
          <p:cNvGrpSpPr/>
          <p:nvPr/>
        </p:nvGrpSpPr>
        <p:grpSpPr>
          <a:xfrm>
            <a:off x="2650114" y="2314574"/>
            <a:ext cx="6891772" cy="3800475"/>
            <a:chOff x="705301" y="2052365"/>
            <a:chExt cx="5603844" cy="3090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D50E36-125B-4889-9742-7A02261A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" y="2052365"/>
              <a:ext cx="5603844" cy="30902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DA39CA-79F5-4FF0-983B-DC4190F8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43" y="2298120"/>
              <a:ext cx="4484760" cy="247312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94B1EF-931E-4417-B3C4-DC026D1A5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95275"/>
            <a:ext cx="10553700" cy="111442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Candara" panose="020E0502030303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PowerShell 101: Arrays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80490-B370-4519-A6A4-9CF3BB0C7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649" y="1409700"/>
            <a:ext cx="10553699" cy="441146"/>
          </a:xfrm>
        </p:spPr>
        <p:txBody>
          <a:bodyPr/>
          <a:lstStyle/>
          <a:p>
            <a:pPr algn="l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3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Create an Array?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dirty="0">
              <a:latin typeface="Candara" panose="020E0502030303020204" pitchFamily="34" charset="0"/>
            </a:endParaRPr>
          </a:p>
          <a:p>
            <a:endParaRPr lang="en-US" sz="3600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33CD0-D61C-E84A-B48C-8AD749CB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021"/>
            <a:ext cx="12192000" cy="2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5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Call the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C0067B-9293-DA40-BF0D-6740C00C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578"/>
            <a:ext cx="12192000" cy="2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7360B5F-4F39-324B-B734-37F0AAC10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33131"/>
              </p:ext>
            </p:extLst>
          </p:nvPr>
        </p:nvGraphicFramePr>
        <p:xfrm>
          <a:off x="838197" y="4007883"/>
          <a:ext cx="10515603" cy="1146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21722603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71143657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1158320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3541132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085259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515925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118255933"/>
                    </a:ext>
                  </a:extLst>
                </a:gridCol>
              </a:tblGrid>
              <a:tr h="5060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“Bourbon”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“Rye”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“Scotch”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“Single Malt”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“Irish”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“Canadian”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257448"/>
                  </a:ext>
                </a:extLst>
              </a:tr>
              <a:tr h="4924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98839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38B7B4-CBB5-E34C-AF13-FC8F9552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9141"/>
            <a:ext cx="12192000" cy="118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5DA0F-8DBF-1A4C-8926-A1C007CA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439"/>
            <a:ext cx="12192000" cy="622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BFA5D-B2B5-9B41-AB46-5A704429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3521"/>
            <a:ext cx="12192000" cy="117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420C5-38A0-4441-A8C5-A4165404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2868"/>
            <a:ext cx="12192000" cy="63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A6B20-95FC-AC4A-B747-E68C2E0B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3522"/>
            <a:ext cx="12192000" cy="145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B3265-4537-FD48-9EB6-41364A2E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3618"/>
            <a:ext cx="12192000" cy="583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12DD6-C196-D84A-B140-E7C90D96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3038"/>
            <a:ext cx="12192000" cy="13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64FB-C329-3749-95B1-54F1CB65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5239"/>
            <a:ext cx="12192000" cy="583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7D76C-03A4-2648-AFB5-E5A47CFE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4659"/>
            <a:ext cx="12192000" cy="8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970981-D0A1-5E4D-A1C3-CA638C85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27"/>
            <a:ext cx="12192000" cy="36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13201-98EF-5443-AE34-8EAB6B8F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492"/>
            <a:ext cx="12192000" cy="27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5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9914C-DE57-D247-824D-662D5A956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4659"/>
            <a:ext cx="12192000" cy="1666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7CB79-130E-CC40-81EA-E234E3B9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4221"/>
            <a:ext cx="12192000" cy="14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7D4848-59E8-9143-9313-B3907B8D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32" y="0"/>
            <a:ext cx="10407168" cy="58540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endParaRPr lang="en-US" sz="5400" dirty="0">
              <a:latin typeface="Candara" panose="020E0502030303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6AC5E9-D4EA-4ED0-B9FD-B9B4A54B47C9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8E372D-460F-4F58-9B1E-01822DDF4080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FEA87E-4279-4BD8-B714-F0C49A8582BB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9F3D5C-B7C9-4C51-8ADA-B4574802A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2DA66F6-432B-4CA3-9BC5-1425710C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065579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38AFC-35A4-6E44-B851-49244318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015"/>
            <a:ext cx="12192000" cy="33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75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Access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76370-7F3C-1A47-AD47-61E6716A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054"/>
            <a:ext cx="12192000" cy="25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Change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BF217-9B06-444C-947E-6DA7C922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575"/>
            <a:ext cx="12192000" cy="25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Change the Data in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Index!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2BBAB-C26B-4D40-B01D-EF8B5C43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869"/>
            <a:ext cx="12192000" cy="25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66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Foreach-Object (via the Pipeline)</a:t>
            </a:r>
          </a:p>
          <a:p>
            <a:r>
              <a:rPr lang="en-US" dirty="0">
                <a:latin typeface="Candara" panose="020E0502030303020204" pitchFamily="34" charset="0"/>
              </a:rPr>
              <a:t>Foreach Loop</a:t>
            </a:r>
          </a:p>
          <a:p>
            <a:r>
              <a:rPr lang="en-US" dirty="0">
                <a:latin typeface="Candara" panose="020E0502030303020204" pitchFamily="34" charset="0"/>
              </a:rPr>
              <a:t>Foreach Method</a:t>
            </a:r>
          </a:p>
          <a:p>
            <a:r>
              <a:rPr lang="en-US" dirty="0">
                <a:latin typeface="Candara" panose="020E0502030303020204" pitchFamily="34" charset="0"/>
              </a:rPr>
              <a:t>Switch Loop</a:t>
            </a:r>
          </a:p>
          <a:p>
            <a:r>
              <a:rPr lang="en-US" dirty="0">
                <a:latin typeface="Candara" panose="020E0502030303020204" pitchFamily="34" charset="0"/>
              </a:rPr>
              <a:t>For Loop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6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66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Foreach-Object (via the Pipeline)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FE3C7-0D7A-9049-B505-3577B27F7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1855"/>
            <a:ext cx="12192000" cy="25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4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66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Foreach-Object (via the Pipeline)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611F00-6A16-154D-97E9-90BF1607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1855"/>
            <a:ext cx="12192000" cy="25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43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66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Foreach Loop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1606C-B99A-5A44-A631-3FEB06C00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445"/>
            <a:ext cx="15091573" cy="18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66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Foreach Loop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98FAE-B73B-CB42-BF06-69367E610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435"/>
            <a:ext cx="12192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7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766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Foreach Method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FA9E2-95FD-0141-943A-A5825006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4035"/>
            <a:ext cx="12192000" cy="25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About Your Speaker – Wes Carroll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>
                <a:latin typeface="Candara" panose="020E0502030303020204" pitchFamily="34" charset="0"/>
              </a:rPr>
              <a:t>Enterprise Architect @ </a:t>
            </a:r>
            <a:r>
              <a:rPr lang="en-US" sz="3000" dirty="0" err="1">
                <a:latin typeface="Candara" panose="020E0502030303020204" pitchFamily="34" charset="0"/>
              </a:rPr>
              <a:t>Zerto</a:t>
            </a:r>
            <a:endParaRPr lang="en-US" sz="3000" dirty="0">
              <a:latin typeface="Candara" panose="020E0502030303020204" pitchFamily="34" charset="0"/>
            </a:endParaRPr>
          </a:p>
          <a:p>
            <a:r>
              <a:rPr lang="en-US" sz="3000" dirty="0">
                <a:latin typeface="Candara" panose="020E0502030303020204" pitchFamily="34" charset="0"/>
              </a:rPr>
              <a:t>20 Years of Experience in Information Technology</a:t>
            </a:r>
          </a:p>
          <a:p>
            <a:r>
              <a:rPr lang="en-US" sz="3000" dirty="0">
                <a:latin typeface="Candara" panose="020E0502030303020204" pitchFamily="34" charset="0"/>
              </a:rPr>
              <a:t>Working with PowerShell Since ~2012</a:t>
            </a:r>
          </a:p>
          <a:p>
            <a:pPr marL="0" indent="0">
              <a:buNone/>
            </a:pPr>
            <a:endParaRPr lang="en-US" sz="3600" dirty="0">
              <a:latin typeface="Candara" panose="020E050203030302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3600" dirty="0">
                <a:latin typeface="Candara" panose="020E0502030303020204" pitchFamily="34" charset="0"/>
                <a:cs typeface="Calibri Light" panose="020F0302020204030204" pitchFamily="34" charset="0"/>
              </a:rPr>
              <a:t>Get in Contact with Me</a:t>
            </a:r>
          </a:p>
          <a:p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LinkedIn –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  <a:hlinkClick r:id="rId2"/>
              </a:rPr>
              <a:t>/in/wes-carroll</a:t>
            </a:r>
            <a:endParaRPr lang="en-US" sz="3000" dirty="0">
              <a:latin typeface="Candara" panose="020E0502030303020204" pitchFamily="34" charset="0"/>
              <a:cs typeface="Calibri Light" panose="020F0302020204030204" pitchFamily="34" charset="0"/>
            </a:endParaRPr>
          </a:p>
          <a:p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GitHub –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  <a:hlinkClick r:id="rId3"/>
              </a:rPr>
              <a:t>wcarroll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E-Mail – 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  <a:hlinkClick r:id="rId4"/>
              </a:rPr>
              <a:t>wcarroll@oceanbeachlife.com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Twitter – 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  <a:hlinkClick r:id="rId5"/>
              </a:rPr>
              <a:t>@WesCarrollTech</a:t>
            </a:r>
            <a:r>
              <a:rPr lang="en-US" sz="3000" dirty="0">
                <a:latin typeface="Candara" panose="020E0502030303020204" pitchFamily="34" charset="0"/>
                <a:cs typeface="Calibri Light" panose="020F0302020204030204" pitchFamily="34" charset="0"/>
              </a:rPr>
              <a:t> </a:t>
            </a:r>
          </a:p>
          <a:p>
            <a:endParaRPr lang="en-US" dirty="0">
              <a:latin typeface="Candara" panose="020E050203030302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15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Switch Loop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A5233-9F26-6E44-94C2-097D252A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3044"/>
            <a:ext cx="10479041" cy="38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Iterate Through the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Switch Loop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8BFBE-3DE9-2B4E-9F72-F52FB8C8A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171700"/>
            <a:ext cx="6197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3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Filter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Where-Object (Pipeline)</a:t>
            </a:r>
          </a:p>
          <a:p>
            <a:r>
              <a:rPr lang="en-US" dirty="0">
                <a:latin typeface="Candara" panose="020E0502030303020204" pitchFamily="34" charset="0"/>
              </a:rPr>
              <a:t>Where Method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Filter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Where-Object</a:t>
            </a:r>
          </a:p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9E4AEC-46B1-2F4F-84B0-689C99EC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628900"/>
            <a:ext cx="107315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39FCD-CB54-6643-AF5E-5021D95F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2628900"/>
            <a:ext cx="10731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3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Filter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Where Method</a:t>
            </a:r>
          </a:p>
          <a:p>
            <a:pPr marL="0" indent="0">
              <a:buNone/>
            </a:pP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B00D9-82C4-CB46-8804-86DFFE9C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78894"/>
            <a:ext cx="106680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430A34-7695-F147-B8AB-73715928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78894"/>
            <a:ext cx="10668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7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Remove Data from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You don’t*</a:t>
            </a:r>
          </a:p>
          <a:p>
            <a:r>
              <a:rPr lang="en-US" dirty="0">
                <a:latin typeface="Candara" panose="020E0502030303020204" pitchFamily="34" charset="0"/>
              </a:rPr>
              <a:t>Data inside of Arrays can be updated but individual items cannot be removed</a:t>
            </a:r>
          </a:p>
          <a:p>
            <a:r>
              <a:rPr lang="en-US" dirty="0">
                <a:latin typeface="Candara" panose="020E0502030303020204" pitchFamily="34" charset="0"/>
              </a:rPr>
              <a:t>Using logic, you can create a new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1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Remove Data from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Using logic, you can create a new array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8C82BF-302B-6844-80CD-EF123ED7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680"/>
            <a:ext cx="12192000" cy="21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2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Add Data to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You don’t*</a:t>
            </a:r>
          </a:p>
          <a:p>
            <a:r>
              <a:rPr lang="en-US" dirty="0">
                <a:latin typeface="Candara" panose="020E0502030303020204" pitchFamily="34" charset="0"/>
              </a:rPr>
              <a:t>Data inside of Arrays can be updated but increasing the size (count) of the array is not possible</a:t>
            </a:r>
          </a:p>
          <a:p>
            <a:r>
              <a:rPr lang="en-US" dirty="0">
                <a:latin typeface="Candara" panose="020E0502030303020204" pitchFamily="34" charset="0"/>
              </a:rPr>
              <a:t>Wes, I think you are forgetting about the “+=” 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7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Add Data to Arrays?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9FEC3-12F1-484A-A345-94E353806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431" y="1825625"/>
            <a:ext cx="4329137" cy="35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8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is Wrong with the “+=” Operator?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Array plus equals operation is expensive</a:t>
            </a:r>
          </a:p>
          <a:p>
            <a:r>
              <a:rPr lang="en-US" dirty="0">
                <a:latin typeface="Candara" panose="020E0502030303020204" pitchFamily="34" charset="0"/>
              </a:rPr>
              <a:t>Negatively impacts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9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is an Array?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dirty="0">
                <a:latin typeface="Candara" panose="020E0502030303020204" pitchFamily="34" charset="0"/>
              </a:rPr>
              <a:t>An array is a data structure that is designed to store a collection of items</a:t>
            </a:r>
          </a:p>
          <a:p>
            <a:r>
              <a:rPr lang="en-US" dirty="0">
                <a:latin typeface="Candara" panose="020E0502030303020204" pitchFamily="34" charset="0"/>
              </a:rPr>
              <a:t>The items can be the same type or different types</a:t>
            </a:r>
          </a:p>
          <a:p>
            <a:r>
              <a:rPr lang="en-US" dirty="0">
                <a:latin typeface="Candara" panose="020E0502030303020204" pitchFamily="34" charset="0"/>
              </a:rPr>
              <a:t>Arrays can be strongly typed</a:t>
            </a:r>
          </a:p>
          <a:p>
            <a:r>
              <a:rPr lang="en-US" dirty="0">
                <a:latin typeface="Candara" panose="020E0502030303020204" pitchFamily="34" charset="0"/>
              </a:rPr>
              <a:t>Array size (count) is fixed at creation</a:t>
            </a:r>
          </a:p>
          <a:p>
            <a:r>
              <a:rPr lang="en-US" dirty="0">
                <a:latin typeface="Candara" panose="020E0502030303020204" pitchFamily="34" charset="0"/>
              </a:rPr>
              <a:t>Each item is assigned a static index</a:t>
            </a:r>
          </a:p>
        </p:txBody>
      </p:sp>
    </p:spTree>
    <p:extLst>
      <p:ext uri="{BB962C8B-B14F-4D97-AF65-F5344CB8AC3E}">
        <p14:creationId xmlns:p14="http://schemas.microsoft.com/office/powerpoint/2010/main" val="938461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is Wrong with the “+=” Operator?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E56F95-9527-9B4F-815D-42EAE7B4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0059"/>
            <a:ext cx="10515600" cy="199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8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is Wrong with the “+=” Operator?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AF94780-D016-F145-91E4-FD18760BECDA}"/>
              </a:ext>
            </a:extLst>
          </p:cNvPr>
          <p:cNvGraphicFramePr>
            <a:graphicFrameLocks/>
          </p:cNvGraphicFramePr>
          <p:nvPr/>
        </p:nvGraphicFramePr>
        <p:xfrm>
          <a:off x="4222750" y="1209675"/>
          <a:ext cx="7131050" cy="443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0CA36D-5271-3F4F-A728-6C05EBBF3B0E}"/>
              </a:ext>
            </a:extLst>
          </p:cNvPr>
          <p:cNvGraphicFramePr>
            <a:graphicFrameLocks noGrp="1"/>
          </p:cNvGraphicFramePr>
          <p:nvPr/>
        </p:nvGraphicFramePr>
        <p:xfrm>
          <a:off x="1019322" y="1549965"/>
          <a:ext cx="2989970" cy="3545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5933">
                  <a:extLst>
                    <a:ext uri="{9D8B030D-6E8A-4147-A177-3AD203B41FA5}">
                      <a16:colId xmlns:a16="http://schemas.microsoft.com/office/drawing/2014/main" val="1344834191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93660855"/>
                    </a:ext>
                  </a:extLst>
                </a:gridCol>
              </a:tblGrid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Array Size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Seconds Elapsed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1971654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10000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Candara" panose="020E0502030303020204" pitchFamily="34" charset="0"/>
                        </a:rPr>
                        <a:t>5.2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9534917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20000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22.6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5425846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51.1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9699407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40000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93.7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5550003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50000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144.2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3734973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60000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203.8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6543702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70000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281.3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8388409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80000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366.5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3523228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90000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462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6044171"/>
                  </a:ext>
                </a:extLst>
              </a:tr>
              <a:tr h="3223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100000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Candara" panose="020E0502030303020204" pitchFamily="34" charset="0"/>
                        </a:rPr>
                        <a:t>568.8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6461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636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Build a Dynamically Sized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D719B-EF60-5C41-A838-255EEE38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6272"/>
            <a:ext cx="10515600" cy="16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0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Build a Dynamically Sized Array?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10F8331-73B3-B643-97E9-986DAAE0C6DD}"/>
              </a:ext>
            </a:extLst>
          </p:cNvPr>
          <p:cNvGraphicFramePr>
            <a:graphicFrameLocks/>
          </p:cNvGraphicFramePr>
          <p:nvPr/>
        </p:nvGraphicFramePr>
        <p:xfrm>
          <a:off x="4430673" y="1549967"/>
          <a:ext cx="6923127" cy="3916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A853C2-4A82-6B48-BC13-AA19AF77F214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773464"/>
          <a:ext cx="3142957" cy="35464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589">
                  <a:extLst>
                    <a:ext uri="{9D8B030D-6E8A-4147-A177-3AD203B41FA5}">
                      <a16:colId xmlns:a16="http://schemas.microsoft.com/office/drawing/2014/main" val="200644516"/>
                    </a:ext>
                  </a:extLst>
                </a:gridCol>
                <a:gridCol w="1917368">
                  <a:extLst>
                    <a:ext uri="{9D8B030D-6E8A-4147-A177-3AD203B41FA5}">
                      <a16:colId xmlns:a16="http://schemas.microsoft.com/office/drawing/2014/main" val="3335044833"/>
                    </a:ext>
                  </a:extLst>
                </a:gridCol>
              </a:tblGrid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Array Size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Seconds Elapsed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1372255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10000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0.024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94694569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20000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0.059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410632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30000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0.066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96765835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40000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0.082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0513723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50000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0.112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5536782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60000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0.123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73642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70000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0.157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7537861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80000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0.17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050277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90000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0.19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2848647"/>
                  </a:ext>
                </a:extLst>
              </a:tr>
              <a:tr h="3224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Candara" panose="020E0502030303020204" pitchFamily="34" charset="0"/>
                        </a:rPr>
                        <a:t>100000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Candara" panose="020E0502030303020204" pitchFamily="34" charset="0"/>
                        </a:rPr>
                        <a:t>0.211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99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82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NEED to Add and Remove?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332BFCAA-4F5A-1749-85A7-E1AEFA775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84" y="1230519"/>
            <a:ext cx="4821032" cy="482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NEED to Add and Remove?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Array Lists [</a:t>
            </a:r>
            <a:r>
              <a:rPr lang="en-US" dirty="0" err="1">
                <a:latin typeface="Candara" panose="020E0502030303020204" pitchFamily="34" charset="0"/>
              </a:rPr>
              <a:t>System.Collections.ArrayList</a:t>
            </a:r>
            <a:r>
              <a:rPr lang="en-US" dirty="0">
                <a:latin typeface="Candara" panose="020E0502030303020204" pitchFamily="34" charset="0"/>
              </a:rPr>
              <a:t>] ==&gt; This is depreciated</a:t>
            </a:r>
          </a:p>
          <a:p>
            <a:r>
              <a:rPr lang="en-US" dirty="0">
                <a:latin typeface="Candara" panose="020E0502030303020204" pitchFamily="34" charset="0"/>
              </a:rPr>
              <a:t>Generic Lists [</a:t>
            </a:r>
            <a:r>
              <a:rPr lang="en-US" dirty="0" err="1">
                <a:latin typeface="Candara" panose="020E0502030303020204" pitchFamily="34" charset="0"/>
              </a:rPr>
              <a:t>System.Collections.Generic.List</a:t>
            </a:r>
            <a:r>
              <a:rPr lang="en-US" dirty="0">
                <a:latin typeface="Candara" panose="020E0502030303020204" pitchFamily="34" charset="0"/>
              </a:rPr>
              <a:t>&lt;type&gt;]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PS &gt; $</a:t>
            </a:r>
            <a:r>
              <a:rPr lang="en-US" dirty="0" err="1">
                <a:latin typeface="Candara" panose="020E0502030303020204" pitchFamily="34" charset="0"/>
              </a:rPr>
              <a:t>NewArray</a:t>
            </a:r>
            <a:r>
              <a:rPr lang="en-US" dirty="0">
                <a:latin typeface="Candara" panose="020E0502030303020204" pitchFamily="34" charset="0"/>
              </a:rPr>
              <a:t> = [</a:t>
            </a:r>
            <a:r>
              <a:rPr lang="en-US" dirty="0" err="1">
                <a:latin typeface="Candara" panose="020E0502030303020204" pitchFamily="34" charset="0"/>
              </a:rPr>
              <a:t>System.Collections.Generic.List</a:t>
            </a:r>
            <a:r>
              <a:rPr lang="en-US" dirty="0">
                <a:latin typeface="Candara" panose="020E0502030303020204" pitchFamily="34" charset="0"/>
              </a:rPr>
              <a:t>[string]]::new()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PS &gt; $</a:t>
            </a:r>
            <a:r>
              <a:rPr lang="en-US" dirty="0" err="1">
                <a:latin typeface="Candara" panose="020E0502030303020204" pitchFamily="34" charset="0"/>
              </a:rPr>
              <a:t>NewArray</a:t>
            </a:r>
            <a:r>
              <a:rPr lang="en-US" dirty="0">
                <a:latin typeface="Candara" panose="020E0502030303020204" pitchFamily="34" charset="0"/>
              </a:rPr>
              <a:t> = [</a:t>
            </a:r>
            <a:r>
              <a:rPr lang="en-US" dirty="0" err="1">
                <a:latin typeface="Candara" panose="020E0502030303020204" pitchFamily="34" charset="0"/>
              </a:rPr>
              <a:t>System.Collections.Generic.List</a:t>
            </a:r>
            <a:r>
              <a:rPr lang="en-US" dirty="0">
                <a:latin typeface="Candara" panose="020E0502030303020204" pitchFamily="34" charset="0"/>
              </a:rPr>
              <a:t>[int]]::new()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PS &gt; $</a:t>
            </a:r>
            <a:r>
              <a:rPr lang="en-US" dirty="0" err="1">
                <a:latin typeface="Candara" panose="020E0502030303020204" pitchFamily="34" charset="0"/>
              </a:rPr>
              <a:t>NewArray</a:t>
            </a:r>
            <a:r>
              <a:rPr lang="en-US" dirty="0">
                <a:latin typeface="Candara" panose="020E0502030303020204" pitchFamily="34" charset="0"/>
              </a:rPr>
              <a:t> = [</a:t>
            </a:r>
            <a:r>
              <a:rPr lang="en-US" dirty="0" err="1">
                <a:latin typeface="Candara" panose="020E0502030303020204" pitchFamily="34" charset="0"/>
              </a:rPr>
              <a:t>System.Collections.Generic.List</a:t>
            </a:r>
            <a:r>
              <a:rPr lang="en-US" dirty="0">
                <a:latin typeface="Candara" panose="020E0502030303020204" pitchFamily="34" charset="0"/>
              </a:rPr>
              <a:t>[</a:t>
            </a:r>
            <a:r>
              <a:rPr lang="en-US" dirty="0" err="1">
                <a:latin typeface="Candara" panose="020E0502030303020204" pitchFamily="34" charset="0"/>
              </a:rPr>
              <a:t>PSObject</a:t>
            </a:r>
            <a:r>
              <a:rPr lang="en-US" dirty="0">
                <a:latin typeface="Candara" panose="020E0502030303020204" pitchFamily="34" charset="0"/>
              </a:rPr>
              <a:t>]]::new()</a:t>
            </a: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77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NEED to Add and Remove?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0A4F6-A0B2-DE41-8D1A-18A2A63ED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811"/>
            <a:ext cx="12192000" cy="43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NEED to Add and Remove?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84EC4-1FCD-E743-A99B-956AB217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063750"/>
            <a:ext cx="6743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04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NEED to Add and Remove?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C99B5-408E-4946-BB4E-33A73C41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403350"/>
            <a:ext cx="8724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09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NEED to Add and Remove?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78105-5EE1-914E-896F-1D24D8A40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4B910A-92B6-C440-BB1A-5A9B0760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765300"/>
            <a:ext cx="8724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2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Where are Arrays Used?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/>
              <a:t>Everywhere!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3D06B5-42BB-3743-8DC2-C0DFEF62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0039"/>
            <a:ext cx="12192000" cy="24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8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Did You Leave Out?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Comparison Operators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Equals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Not Equals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Contains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In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Match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Replace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Split</a:t>
            </a:r>
          </a:p>
        </p:txBody>
      </p:sp>
    </p:spTree>
    <p:extLst>
      <p:ext uri="{BB962C8B-B14F-4D97-AF65-F5344CB8AC3E}">
        <p14:creationId xmlns:p14="http://schemas.microsoft.com/office/powerpoint/2010/main" val="425311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Resources!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  <a:cs typeface="Calibri Light" panose="020F0302020204030204" pitchFamily="34" charset="0"/>
              </a:rPr>
              <a:t>Get-Help </a:t>
            </a:r>
            <a:r>
              <a:rPr lang="en-US" dirty="0" err="1">
                <a:latin typeface="Candara" panose="020E0502030303020204" pitchFamily="34" charset="0"/>
                <a:cs typeface="Calibri Light" panose="020F0302020204030204" pitchFamily="34" charset="0"/>
                <a:hlinkClick r:id="rId2"/>
              </a:rPr>
              <a:t>about_arrays</a:t>
            </a:r>
            <a:endParaRPr lang="en-US" dirty="0">
              <a:latin typeface="Candara" panose="020E050203030302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  <a:cs typeface="Calibri Light" panose="020F0302020204030204" pitchFamily="34" charset="0"/>
                <a:hlinkClick r:id="rId3"/>
              </a:rPr>
              <a:t>PowerShell Explained – All About Arrays </a:t>
            </a:r>
            <a:r>
              <a:rPr lang="en-US" dirty="0">
                <a:latin typeface="Candara" panose="020E0502030303020204" pitchFamily="34" charset="0"/>
                <a:cs typeface="Calibri Light" panose="020F0302020204030204" pitchFamily="34" charset="0"/>
              </a:rPr>
              <a:t>by Kevin Marquette</a:t>
            </a:r>
          </a:p>
          <a:p>
            <a:r>
              <a:rPr lang="en-US" dirty="0">
                <a:hlinkClick r:id="rId4"/>
              </a:rPr>
              <a:t>https://ss64.com/ps/syntax-arrays.html</a:t>
            </a:r>
            <a:endParaRPr lang="en-US" dirty="0"/>
          </a:p>
          <a:p>
            <a:r>
              <a:rPr lang="en-US" dirty="0">
                <a:latin typeface="Candara" panose="020E0502030303020204" pitchFamily="34" charset="0"/>
                <a:cs typeface="Calibri Light" panose="020F0302020204030204" pitchFamily="34" charset="0"/>
                <a:hlinkClick r:id="rId5"/>
              </a:rPr>
              <a:t>PowerShell in a Month of Lunches</a:t>
            </a:r>
            <a:r>
              <a:rPr lang="en-US" dirty="0">
                <a:latin typeface="Candara" panose="020E0502030303020204" pitchFamily="34" charset="0"/>
                <a:cs typeface="Calibri Light" panose="020F0302020204030204" pitchFamily="34" charset="0"/>
              </a:rPr>
              <a:t> – Don Jones &amp; Jeffrey Hicks</a:t>
            </a:r>
          </a:p>
          <a:p>
            <a:r>
              <a:rPr lang="en-US" dirty="0" err="1">
                <a:latin typeface="Candara" panose="020E0502030303020204" pitchFamily="34" charset="0"/>
                <a:cs typeface="Calibri Light" panose="020F0302020204030204" pitchFamily="34" charset="0"/>
              </a:rPr>
              <a:t>PSKoans</a:t>
            </a:r>
            <a:r>
              <a:rPr lang="en-US" dirty="0">
                <a:latin typeface="Candara" panose="020E0502030303020204" pitchFamily="34" charset="0"/>
                <a:cs typeface="Calibri Light" panose="020F0302020204030204" pitchFamily="34" charset="0"/>
              </a:rPr>
              <a:t> - </a:t>
            </a:r>
            <a:r>
              <a:rPr lang="en-US" dirty="0">
                <a:hlinkClick r:id="rId6"/>
              </a:rPr>
              <a:t>https://github.com/vexx32/PSKoans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20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447038-DA2B-4C15-A2B1-1E857D7FE9E7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9A57F-1F79-4689-BAA7-3AECC5DE0406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A206EC-BAD9-461C-80CF-C7CBE535263B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9E48C2-A268-41DE-AA38-79B36A6DA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BE1F437-5C0F-4D7C-8F84-CF664F011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E25E19-2E9F-2D48-83DF-8D5EF0F0F288}"/>
              </a:ext>
            </a:extLst>
          </p:cNvPr>
          <p:cNvSpPr txBox="1"/>
          <p:nvPr/>
        </p:nvSpPr>
        <p:spPr>
          <a:xfrm>
            <a:off x="4777370" y="2644170"/>
            <a:ext cx="26372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Candara" panose="020E0502030303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01836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Create an Array?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dirty="0">
              <a:latin typeface="Candara" panose="020E0502030303020204" pitchFamily="34" charset="0"/>
            </a:endParaRPr>
          </a:p>
          <a:p>
            <a:endParaRPr lang="en-US" sz="3600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BA2525-8CF1-AA40-8B11-1C341327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438"/>
            <a:ext cx="12192000" cy="28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5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Create an Array?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dirty="0">
              <a:latin typeface="Candara" panose="020E0502030303020204" pitchFamily="34" charset="0"/>
            </a:endParaRPr>
          </a:p>
          <a:p>
            <a:endParaRPr lang="en-US" sz="3600" dirty="0">
              <a:latin typeface="Candara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31B75-8759-7F42-9C51-407C8FAB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021"/>
            <a:ext cx="12192000" cy="2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Create an Array?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dirty="0">
              <a:latin typeface="Candara" panose="020E0502030303020204" pitchFamily="34" charset="0"/>
            </a:endParaRPr>
          </a:p>
          <a:p>
            <a:endParaRPr lang="en-US" sz="3600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599139-F43C-8E45-B0FE-BF2D2E7E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636" y="1683712"/>
            <a:ext cx="5196728" cy="34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0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403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I Create an Array?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476"/>
            <a:ext cx="10515600" cy="4149047"/>
          </a:xfrm>
        </p:spPr>
        <p:txBody>
          <a:bodyPr>
            <a:normAutofit/>
          </a:bodyPr>
          <a:lstStyle/>
          <a:p>
            <a:endParaRPr lang="en-US" dirty="0">
              <a:latin typeface="Candara" panose="020E0502030303020204" pitchFamily="34" charset="0"/>
            </a:endParaRPr>
          </a:p>
          <a:p>
            <a:endParaRPr lang="en-US" sz="3600"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379B5B-0043-8543-91A7-82DDE398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021"/>
            <a:ext cx="12192000" cy="2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2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Saturday_template.potx" id="{1558A2F7-93A1-4304-84BF-EB460CFE8176}" vid="{2059604E-30DD-4E58-AC2A-4D963846C1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8604</TotalTime>
  <Words>843</Words>
  <Application>Microsoft Macintosh PowerPoint</Application>
  <PresentationFormat>Widescreen</PresentationFormat>
  <Paragraphs>211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Candara</vt:lpstr>
      <vt:lpstr>Office Theme</vt:lpstr>
      <vt:lpstr>PowerShell 101: Arrays</vt:lpstr>
      <vt:lpstr>PowerPoint Presentation</vt:lpstr>
      <vt:lpstr>About Your Speaker – Wes Carroll</vt:lpstr>
      <vt:lpstr>What is an Array?</vt:lpstr>
      <vt:lpstr>Where are Arrays Used?</vt:lpstr>
      <vt:lpstr>How do I Create an Array?</vt:lpstr>
      <vt:lpstr>How do I Create an Array?</vt:lpstr>
      <vt:lpstr>How do I Create an Array?</vt:lpstr>
      <vt:lpstr>How do I Create an Array?</vt:lpstr>
      <vt:lpstr>How do I Create an Array?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Access the Data in Arrays?</vt:lpstr>
      <vt:lpstr>How do I Change the Data in Arrays?</vt:lpstr>
      <vt:lpstr>How do I Change the Data in Arrays?</vt:lpstr>
      <vt:lpstr>How do I Iterate Through the Array?</vt:lpstr>
      <vt:lpstr>How do I Iterate Through the Array?</vt:lpstr>
      <vt:lpstr>How do I Iterate Through the Array?</vt:lpstr>
      <vt:lpstr>How do I Iterate Through the Array?</vt:lpstr>
      <vt:lpstr>How do I Iterate Through the Array?</vt:lpstr>
      <vt:lpstr>How do I Iterate Through the Array?</vt:lpstr>
      <vt:lpstr>How do I Iterate Through the Array?</vt:lpstr>
      <vt:lpstr>How do I Iterate Through the Array?</vt:lpstr>
      <vt:lpstr>How do I Filter Arrays?</vt:lpstr>
      <vt:lpstr>How do I Filter Arrays?</vt:lpstr>
      <vt:lpstr>How do I Filter Arrays?</vt:lpstr>
      <vt:lpstr>How do I Remove Data from Arrays?</vt:lpstr>
      <vt:lpstr>How do I Remove Data from Arrays?</vt:lpstr>
      <vt:lpstr>How do I Add Data to Arrays?</vt:lpstr>
      <vt:lpstr>How do I Add Data to Arrays?</vt:lpstr>
      <vt:lpstr>What is Wrong with the “+=” Operator?</vt:lpstr>
      <vt:lpstr>What is Wrong with the “+=” Operator?</vt:lpstr>
      <vt:lpstr>What is Wrong with the “+=” Operator?</vt:lpstr>
      <vt:lpstr>How do I Build a Dynamically Sized Array?</vt:lpstr>
      <vt:lpstr>How do I Build a Dynamically Sized Array?</vt:lpstr>
      <vt:lpstr>What if we NEED to Add and Remove?</vt:lpstr>
      <vt:lpstr>What if we NEED to Add and Remove?</vt:lpstr>
      <vt:lpstr>What if we NEED to Add and Remove?</vt:lpstr>
      <vt:lpstr>What if we NEED to Add and Remove?</vt:lpstr>
      <vt:lpstr>What if we NEED to Add and Remove?</vt:lpstr>
      <vt:lpstr>What if we NEED to Add and Remove?</vt:lpstr>
      <vt:lpstr>What Did You Leave Out?</vt:lpstr>
      <vt:lpstr>Resources!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Bossman</dc:creator>
  <cp:lastModifiedBy>Wes Carroll</cp:lastModifiedBy>
  <cp:revision>32</cp:revision>
  <dcterms:created xsi:type="dcterms:W3CDTF">2019-08-24T02:03:00Z</dcterms:created>
  <dcterms:modified xsi:type="dcterms:W3CDTF">2019-09-28T22:06:35Z</dcterms:modified>
</cp:coreProperties>
</file>